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9" r:id="rId2"/>
  </p:sldIdLst>
  <p:sldSz cx="7589838" cy="9875838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3110">
          <p15:clr>
            <a:srgbClr val="A4A3A4"/>
          </p15:clr>
        </p15:guide>
        <p15:guide id="2" pos="23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8718" autoAdjust="0"/>
  </p:normalViewPr>
  <p:slideViewPr>
    <p:cSldViewPr snapToGrid="0" snapToObjects="1">
      <p:cViewPr varScale="1">
        <p:scale>
          <a:sx n="88" d="100"/>
          <a:sy n="88" d="100"/>
        </p:scale>
        <p:origin x="1448" y="192"/>
      </p:cViewPr>
      <p:guideLst>
        <p:guide orient="horz" pos="3110"/>
        <p:guide pos="23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319044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685800"/>
            <a:ext cx="26352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69237" y="3067911"/>
            <a:ext cx="6451362" cy="211690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138476" y="5596308"/>
            <a:ext cx="5312887" cy="25238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800"/>
              </a:spcBef>
              <a:buClr>
                <a:srgbClr val="888888"/>
              </a:buClr>
              <a:buFont typeface="Arial"/>
              <a:buNone/>
              <a:defRPr/>
            </a:lvl1pPr>
            <a:lvl2pPr marL="577352" marR="0" indent="-5852" algn="ctr" rtl="0">
              <a:spcBef>
                <a:spcPts val="700"/>
              </a:spcBef>
              <a:buClr>
                <a:srgbClr val="888888"/>
              </a:buClr>
              <a:buFont typeface="Arial"/>
              <a:buNone/>
              <a:defRPr/>
            </a:lvl2pPr>
            <a:lvl3pPr marL="1154704" marR="0" indent="-11704" algn="ctr" rtl="0">
              <a:spcBef>
                <a:spcPts val="600"/>
              </a:spcBef>
              <a:buClr>
                <a:srgbClr val="888888"/>
              </a:buClr>
              <a:buFont typeface="Arial"/>
              <a:buNone/>
              <a:defRPr/>
            </a:lvl3pPr>
            <a:lvl4pPr marL="1732055" marR="0" indent="-4855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4pPr>
            <a:lvl5pPr marL="2309409" marR="0" indent="-10709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5pPr>
            <a:lvl6pPr marL="2886761" marR="0" indent="-3861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6pPr>
            <a:lvl7pPr marL="3464113" marR="0" indent="-9712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7pPr>
            <a:lvl8pPr marL="4041465" marR="0" indent="-2864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8pPr>
            <a:lvl9pPr marL="4618817" marR="0" indent="-8716" algn="ctr" rtl="0">
              <a:spcBef>
                <a:spcPts val="5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536121" y="2147734"/>
            <a:ext cx="6517596" cy="68308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518489" y="6022233"/>
            <a:ext cx="12694566" cy="18434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-3233602" y="4240070"/>
            <a:ext cx="12694566" cy="54077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79491" y="2304363"/>
            <a:ext cx="6830853" cy="6517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599545" y="6346142"/>
            <a:ext cx="6451362" cy="196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599545" y="4185803"/>
            <a:ext cx="6451362" cy="2160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09800" y="3472546"/>
            <a:ext cx="3624937" cy="98186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161233" y="3472546"/>
            <a:ext cx="3626256" cy="98186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79491" y="2210634"/>
            <a:ext cx="3353496" cy="92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379491" y="3131921"/>
            <a:ext cx="3353496" cy="5690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3855532" y="2210634"/>
            <a:ext cx="3354814" cy="92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3855532" y="3131921"/>
            <a:ext cx="3354814" cy="5690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79492" y="393205"/>
            <a:ext cx="2497004" cy="16734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2967416" y="393207"/>
            <a:ext cx="4242929" cy="84287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379492" y="2066613"/>
            <a:ext cx="2497004" cy="67553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487662" y="6913085"/>
            <a:ext cx="4553903" cy="81613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487662" y="882425"/>
            <a:ext cx="4553903" cy="5925502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487662" y="7729215"/>
            <a:ext cx="4553903" cy="11590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79491" y="2304363"/>
            <a:ext cx="6830853" cy="6517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marR="0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marR="0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marR="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marR="0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marR="0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marR="0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marR="0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marR="0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marR="0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89838" cy="9872496"/>
          </a:xfrm>
          <a:prstGeom prst="rect">
            <a:avLst/>
          </a:prstGeom>
        </p:spPr>
      </p:pic>
      <p:sp>
        <p:nvSpPr>
          <p:cNvPr id="111" name="Shape 111"/>
          <p:cNvSpPr txBox="1"/>
          <p:nvPr/>
        </p:nvSpPr>
        <p:spPr>
          <a:xfrm>
            <a:off x="4247280" y="1908335"/>
            <a:ext cx="1083299" cy="3108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Spelling </a:t>
            </a:r>
            <a:r>
              <a:rPr lang="en-US" sz="1400" b="1" i="0" u="sng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Words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latin typeface="Century Gothic"/>
                <a:ea typeface="Questrial"/>
                <a:cs typeface="Century Gothic"/>
                <a:sym typeface="Questrial"/>
              </a:rPr>
              <a:t>fish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shop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ship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with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thing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sang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fast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wink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want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call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5872175" y="1908323"/>
            <a:ext cx="1083299" cy="2327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HF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 </a:t>
            </a:r>
            <a:r>
              <a:rPr lang="en-US" sz="1600" b="1" i="0" u="sng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Words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1600" b="1" u="sng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all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call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day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her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want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600" b="0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560308" y="1832100"/>
            <a:ext cx="3043500" cy="397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What we are learning!</a:t>
            </a:r>
            <a:endParaRPr b="1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b="1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Essential Question: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How do people help out in the community?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Comprehension Focus: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latin typeface="Century Gothic"/>
                <a:ea typeface="Questrial"/>
                <a:cs typeface="Century Gothic"/>
                <a:sym typeface="Questrial"/>
              </a:rPr>
              <a:t>Character, Setting, Events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b="0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Word Work: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Consonant Digraphs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    </a:t>
            </a:r>
            <a:r>
              <a:rPr lang="en-US" dirty="0" err="1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th</a:t>
            </a: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sh</a:t>
            </a: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, -</a:t>
            </a:r>
            <a:r>
              <a:rPr lang="en-US" dirty="0" err="1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ng</a:t>
            </a: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Closed Syllables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b="0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Grammar: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Common and Proper Nouns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b="0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Writing Trait: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Organization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560300" y="6540175"/>
            <a:ext cx="3043500" cy="294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500" b="1" i="0" u="sng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Stories for the Week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1000" b="0" i="0" u="none" strike="noStrike" cap="none" baseline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5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Reading/Writing Workshop: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Thump Thump Helps Out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5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Genre: </a:t>
            </a:r>
            <a:r>
              <a:rPr lang="en-US" sz="1600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Fantasy Fiction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000" b="1" i="0" u="none" strike="noStrike" cap="none" baseline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5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Literature Anthology: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Nell’s Books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5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Genre: </a:t>
            </a:r>
            <a:r>
              <a:rPr lang="en-US" sz="1600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Fantasy Fiction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000" b="0" i="0" u="none" strike="noStrike" cap="none" baseline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500" b="1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Big Book:</a:t>
            </a:r>
            <a:r>
              <a:rPr lang="en-US" sz="1500" b="0" i="0" u="none" strike="noStrike" cap="none" baseline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 </a:t>
            </a:r>
            <a:r>
              <a:rPr lang="en-US" sz="1600">
                <a:latin typeface="Century Gothic"/>
                <a:ea typeface="Questrial"/>
                <a:cs typeface="Century Gothic"/>
                <a:sym typeface="Questrial"/>
              </a:rPr>
              <a:t>The Story of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latin typeface="Century Gothic"/>
                <a:ea typeface="Questrial"/>
                <a:cs typeface="Century Gothic"/>
                <a:sym typeface="Questrial"/>
              </a:rPr>
              <a:t>Martin Luther King Jr. 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4209925" y="5407073"/>
            <a:ext cx="2820300" cy="3816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Vocabulary Words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6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leadership</a:t>
            </a:r>
            <a:r>
              <a:rPr lang="en-US" sz="1600" b="1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: </a:t>
            </a:r>
            <a:r>
              <a:rPr lang="en-US" sz="1600" i="0" u="none" strike="noStrike" cap="none" baseline="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the ability to guide a group of people, or the action of leading others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AutoNum type="arabicPeriod"/>
            </a:pPr>
            <a:r>
              <a:rPr lang="en-US" sz="16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admire: </a:t>
            </a: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when you approve of and like a person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AutoNum type="arabicPeriod"/>
            </a:pPr>
            <a:r>
              <a:rPr lang="en-US" sz="16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connections: </a:t>
            </a: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links between two or more things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AutoNum type="arabicPeriod"/>
            </a:pPr>
            <a:endParaRPr lang="en-US" sz="160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AutoNum type="arabicPeriod"/>
            </a:pPr>
            <a:r>
              <a:rPr lang="en-US" sz="16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enjoy: </a:t>
            </a: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to like something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Questrial"/>
              <a:buAutoNum type="arabicPeriod"/>
            </a:pPr>
            <a:r>
              <a:rPr lang="en-US" sz="16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rely: </a:t>
            </a: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when you know you can trust someone to help</a:t>
            </a:r>
          </a:p>
          <a:p>
            <a:pPr marL="342900" marR="0" lvl="0" indent="-24130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1600" b="0" i="0" u="none" strike="noStrike" cap="none" baseline="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774D3F-F50C-2320-5BD9-1AB4AC9564BB}"/>
              </a:ext>
            </a:extLst>
          </p:cNvPr>
          <p:cNvSpPr txBox="1"/>
          <p:nvPr/>
        </p:nvSpPr>
        <p:spPr>
          <a:xfrm>
            <a:off x="1074057" y="1117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00FFFF"/>
                </a:highlight>
              </a:rPr>
              <a:t>10/20-10/24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160</Words>
  <Application>Microsoft Macintosh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Courier New</vt:lpstr>
      <vt:lpstr>Questrial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JENNY  SIMS</cp:lastModifiedBy>
  <cp:revision>15</cp:revision>
  <cp:lastPrinted>2019-07-01T23:42:16Z</cp:lastPrinted>
  <dcterms:modified xsi:type="dcterms:W3CDTF">2025-10-10T19:38:26Z</dcterms:modified>
</cp:coreProperties>
</file>